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1" r:id="rId4"/>
    <p:sldId id="269" r:id="rId5"/>
    <p:sldId id="263" r:id="rId6"/>
    <p:sldId id="264" r:id="rId7"/>
    <p:sldId id="265" r:id="rId8"/>
    <p:sldId id="272" r:id="rId9"/>
    <p:sldId id="257" r:id="rId10"/>
    <p:sldId id="258" r:id="rId11"/>
    <p:sldId id="259" r:id="rId12"/>
    <p:sldId id="260" r:id="rId13"/>
    <p:sldId id="26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413A-C329-4A9F-A6CF-19D5D831BFB9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4CD00-F933-435E-B0B0-CBAD6E0829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1828799"/>
          </a:xfrm>
        </p:spPr>
        <p:txBody>
          <a:bodyPr/>
          <a:lstStyle/>
          <a:p>
            <a:r>
              <a:rPr lang="en-US" dirty="0" smtClean="0"/>
              <a:t>Section 3-3: Parallel Lines and Triangle Angle-Sum Theorem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3124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Goal </a:t>
            </a:r>
            <a:r>
              <a:rPr lang="en-US" dirty="0">
                <a:solidFill>
                  <a:srgbClr val="FF0000"/>
                </a:solidFill>
              </a:rPr>
              <a:t>2.03  Apply properties, definitions, and theorems of two-dimensional figures to solve problems and write proofs:  a) Triangles.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Examples: p 135</a:t>
            </a:r>
          </a:p>
          <a:p>
            <a:pPr>
              <a:buNone/>
            </a:pPr>
            <a:r>
              <a:rPr lang="en-US" dirty="0" smtClean="0"/>
              <a:t>24.</a:t>
            </a:r>
          </a:p>
          <a:p>
            <a:pPr>
              <a:buNone/>
            </a:pPr>
            <a:r>
              <a:rPr lang="en-US" dirty="0" smtClean="0"/>
              <a:t>25.</a:t>
            </a:r>
          </a:p>
          <a:p>
            <a:pPr>
              <a:buNone/>
            </a:pPr>
            <a:r>
              <a:rPr lang="en-US" dirty="0" smtClean="0"/>
              <a:t>26.</a:t>
            </a:r>
          </a:p>
          <a:p>
            <a:pPr>
              <a:buNone/>
            </a:pPr>
            <a:r>
              <a:rPr lang="en-US" dirty="0" smtClean="0"/>
              <a:t>27.</a:t>
            </a:r>
          </a:p>
          <a:p>
            <a:pPr>
              <a:buNone/>
            </a:pPr>
            <a:r>
              <a:rPr lang="en-US" dirty="0" smtClean="0"/>
              <a:t>28.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Independently: p 137: # 44 -47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sz="4000" dirty="0" smtClean="0">
                <a:solidFill>
                  <a:schemeClr val="bg2">
                    <a:lumMod val="25000"/>
                  </a:schemeClr>
                </a:solidFill>
              </a:rPr>
              <a:t>with a partner</a:t>
            </a:r>
            <a:r>
              <a:rPr lang="en-US" sz="4000" dirty="0" smtClean="0"/>
              <a:t>: p 136: # 40</a:t>
            </a:r>
          </a:p>
          <a:p>
            <a:pPr>
              <a:buNone/>
            </a:pPr>
            <a:r>
              <a:rPr lang="en-US" sz="4000" dirty="0"/>
              <a:t> </a:t>
            </a:r>
            <a:r>
              <a:rPr lang="en-US" sz="4000" dirty="0" smtClean="0"/>
              <a:t>                            p 137: # 42, 43, 48, 49</a:t>
            </a:r>
            <a:endParaRPr lang="en-US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Standardized Test Prep: p 138: 64 – 67 all</a:t>
            </a:r>
          </a:p>
          <a:p>
            <a:pPr>
              <a:buNone/>
            </a:pPr>
            <a:r>
              <a:rPr lang="en-US" sz="4800" dirty="0" smtClean="0"/>
              <a:t>Summarize: </a:t>
            </a: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Worksheet:  Lesson Quiz 4.2</a:t>
            </a:r>
          </a:p>
          <a:p>
            <a:pPr>
              <a:buNone/>
            </a:pPr>
            <a:endParaRPr lang="en-US" sz="4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Practice 3-3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Essential Question</a:t>
            </a:r>
            <a:endParaRPr lang="en-US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/>
              <a:t>How </a:t>
            </a:r>
            <a:r>
              <a:rPr lang="en-US" sz="4800" dirty="0"/>
              <a:t>is the Triangle Exterior Angle Theorem applied?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/>
              <a:t>Through a point outside a line, there is </a:t>
            </a:r>
            <a:r>
              <a:rPr lang="en-US" b="1" dirty="0">
                <a:solidFill>
                  <a:srgbClr val="7030A0"/>
                </a:solidFill>
              </a:rPr>
              <a:t>exactly one line parallel to the given line</a:t>
            </a:r>
            <a:r>
              <a:rPr lang="en-US" b="1" dirty="0" smtClean="0">
                <a:solidFill>
                  <a:srgbClr val="7030A0"/>
                </a:solidFill>
              </a:rPr>
              <a:t>.</a:t>
            </a:r>
          </a:p>
          <a:p>
            <a:pPr lvl="0">
              <a:buNone/>
            </a:pPr>
            <a:endParaRPr lang="en-US" dirty="0"/>
          </a:p>
          <a:p>
            <a:pPr lvl="0">
              <a:buNone/>
            </a:pPr>
            <a:r>
              <a:rPr lang="en-US" dirty="0"/>
              <a:t>Through a point outside a line, there is </a:t>
            </a:r>
            <a:r>
              <a:rPr lang="en-US" b="1" dirty="0">
                <a:solidFill>
                  <a:srgbClr val="7030A0"/>
                </a:solidFill>
              </a:rPr>
              <a:t>exactly one line perpendicular to the given line.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Exterior angles of a Polygon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exterior angle of a </a:t>
            </a:r>
            <a:r>
              <a:rPr lang="en-US" dirty="0" smtClean="0">
                <a:solidFill>
                  <a:srgbClr val="7030A0"/>
                </a:solidFill>
              </a:rPr>
              <a:t>triangle</a:t>
            </a:r>
            <a:r>
              <a:rPr lang="en-US" dirty="0" smtClean="0"/>
              <a:t>: the </a:t>
            </a:r>
            <a:r>
              <a:rPr lang="en-US" dirty="0"/>
              <a:t>angle formed when one side of a </a:t>
            </a:r>
            <a:r>
              <a:rPr lang="en-US" dirty="0" smtClean="0"/>
              <a:t>triangle </a:t>
            </a:r>
            <a:r>
              <a:rPr lang="en-US" dirty="0"/>
              <a:t>is extended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Remote Interior Angles</a:t>
            </a:r>
            <a:endParaRPr lang="en-US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>
                <a:solidFill>
                  <a:srgbClr val="7030A0"/>
                </a:solidFill>
              </a:rPr>
              <a:t>remote </a:t>
            </a:r>
            <a:r>
              <a:rPr lang="en-US" dirty="0">
                <a:solidFill>
                  <a:srgbClr val="7030A0"/>
                </a:solidFill>
              </a:rPr>
              <a:t>interior angles</a:t>
            </a:r>
            <a:r>
              <a:rPr lang="en-US" dirty="0"/>
              <a:t>: the two angles of a triangle which are not adjacent to a given exterior angle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Corollary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a </a:t>
            </a:r>
            <a:r>
              <a:rPr lang="en-US" dirty="0"/>
              <a:t>statement that can be proved easily by applying a theorem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Triangle Exterior Angle Theorem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/>
              <a:t>The measure of an exterior angle of a triangle equals the sum of the measures of two remote interior angles.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  <a:latin typeface="Comic Sans MS" pitchFamily="66" charset="0"/>
              </a:rPr>
              <a:t>Triangle Inequality Theorem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The sum of the lengths of any two sides of a triangle is </a:t>
            </a:r>
            <a:r>
              <a:rPr lang="en-US" b="1" dirty="0">
                <a:solidFill>
                  <a:srgbClr val="7030A0"/>
                </a:solidFill>
              </a:rPr>
              <a:t>greater than the length of the third side.  </a:t>
            </a:r>
          </a:p>
          <a:p>
            <a:pPr>
              <a:buNone/>
            </a:pPr>
            <a:r>
              <a:rPr lang="en-US" dirty="0"/>
              <a:t>  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 </a:t>
            </a:r>
            <a:endParaRPr lang="en-US" dirty="0"/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Triangle Corollaries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(</a:t>
            </a:r>
            <a:r>
              <a:rPr lang="en-US" dirty="0">
                <a:solidFill>
                  <a:srgbClr val="7030A0"/>
                </a:solidFill>
              </a:rPr>
              <a:t>Corollary</a:t>
            </a:r>
            <a:r>
              <a:rPr lang="en-US" dirty="0"/>
              <a:t>)  If two angles of one triangle are congruent to two angles of another triangle, then the third angles are congruent.</a:t>
            </a:r>
          </a:p>
          <a:p>
            <a:pPr lvl="0">
              <a:buNone/>
            </a:pPr>
            <a:r>
              <a:rPr lang="en-US" dirty="0" smtClean="0"/>
              <a:t>(</a:t>
            </a:r>
            <a:r>
              <a:rPr lang="en-US" dirty="0">
                <a:solidFill>
                  <a:srgbClr val="7030A0"/>
                </a:solidFill>
              </a:rPr>
              <a:t>Corollary</a:t>
            </a:r>
            <a:r>
              <a:rPr lang="en-US" dirty="0"/>
              <a:t>)  Each angle of an equiangular triangle has measure 60.</a:t>
            </a:r>
          </a:p>
          <a:p>
            <a:pPr lvl="0">
              <a:buNone/>
            </a:pPr>
            <a:r>
              <a:rPr lang="en-US" dirty="0"/>
              <a:t>(</a:t>
            </a:r>
            <a:r>
              <a:rPr lang="en-US" dirty="0">
                <a:solidFill>
                  <a:srgbClr val="7030A0"/>
                </a:solidFill>
              </a:rPr>
              <a:t>Corollary</a:t>
            </a:r>
            <a:r>
              <a:rPr lang="en-US" dirty="0"/>
              <a:t>)  In a triangle, there can be at most one obtuse or right angle.</a:t>
            </a:r>
          </a:p>
          <a:p>
            <a:pPr lvl="0">
              <a:buNone/>
            </a:pPr>
            <a:r>
              <a:rPr lang="en-US" dirty="0"/>
              <a:t>(</a:t>
            </a:r>
            <a:r>
              <a:rPr lang="en-US" dirty="0">
                <a:solidFill>
                  <a:srgbClr val="7030A0"/>
                </a:solidFill>
              </a:rPr>
              <a:t>Corollary</a:t>
            </a:r>
            <a:r>
              <a:rPr lang="en-US" dirty="0"/>
              <a:t>)  The acute angles of a right triangle are complementary.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328</Words>
  <Application>Microsoft Office PowerPoint</Application>
  <PresentationFormat>On-screen Show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Section 3-3: Parallel Lines and Triangle Angle-Sum Theorem</vt:lpstr>
      <vt:lpstr>Essential Question</vt:lpstr>
      <vt:lpstr>Slide 3</vt:lpstr>
      <vt:lpstr>Exterior angles of a Polygon</vt:lpstr>
      <vt:lpstr>Remote Interior Angles</vt:lpstr>
      <vt:lpstr>Corollary</vt:lpstr>
      <vt:lpstr>Triangle Exterior Angle Theorem </vt:lpstr>
      <vt:lpstr>Triangle Inequality Theorem</vt:lpstr>
      <vt:lpstr>Triangle Corollaries </vt:lpstr>
      <vt:lpstr>Slide 10</vt:lpstr>
      <vt:lpstr>Group Practice</vt:lpstr>
      <vt:lpstr>Independent Practice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3-3: Proving</dc:title>
  <dc:creator>kimberly sharkey</dc:creator>
  <cp:lastModifiedBy>ksharkey</cp:lastModifiedBy>
  <cp:revision>11</cp:revision>
  <dcterms:created xsi:type="dcterms:W3CDTF">2010-02-19T02:08:31Z</dcterms:created>
  <dcterms:modified xsi:type="dcterms:W3CDTF">2011-02-11T20:14:44Z</dcterms:modified>
</cp:coreProperties>
</file>